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60" r:id="rId3"/>
    <p:sldId id="256" r:id="rId4"/>
    <p:sldId id="319" r:id="rId5"/>
    <p:sldId id="320" r:id="rId6"/>
    <p:sldId id="321" r:id="rId7"/>
    <p:sldId id="363" r:id="rId8"/>
    <p:sldId id="362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7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80" r:id="rId31"/>
    <p:sldId id="332" r:id="rId32"/>
    <p:sldId id="333" r:id="rId33"/>
    <p:sldId id="334" r:id="rId34"/>
    <p:sldId id="335" r:id="rId35"/>
    <p:sldId id="336" r:id="rId36"/>
    <p:sldId id="337" r:id="rId37"/>
    <p:sldId id="378" r:id="rId38"/>
    <p:sldId id="338" r:id="rId39"/>
    <p:sldId id="339" r:id="rId40"/>
    <p:sldId id="340" r:id="rId41"/>
    <p:sldId id="341" r:id="rId42"/>
    <p:sldId id="342" r:id="rId43"/>
    <p:sldId id="343" r:id="rId44"/>
    <p:sldId id="345" r:id="rId45"/>
    <p:sldId id="346" r:id="rId46"/>
    <p:sldId id="379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1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VGG19</a:t>
            </a:r>
            <a:r>
              <a:rPr lang="zh-CN" altLang="en-US" b="1"/>
              <a:t>卷积神经网络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7075805" cy="690245"/>
          </a:xfrm>
        </p:spPr>
        <p:txBody>
          <a:bodyPr>
            <a:normAutofit/>
          </a:bodyPr>
          <a:p>
            <a:r>
              <a:rPr lang="zh-CN" altLang="en-US" sz="1400"/>
              <a:t>基于卷积神经网络的示意图，来讲解深度学习模型的工作过程。</a:t>
            </a:r>
            <a:endParaRPr lang="zh-CN" altLang="en-US" sz="1400"/>
          </a:p>
          <a:p>
            <a:r>
              <a:rPr lang="zh-CN" altLang="en-US" sz="1400"/>
              <a:t>同学们会发现，当学会如何看懂模型的示意图后，模型本身也就自然理解了。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599690"/>
            <a:ext cx="9172575" cy="3046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模型结构图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5780" y="2566035"/>
            <a:ext cx="3650615" cy="2106295"/>
          </a:xfrm>
        </p:spPr>
        <p:txBody>
          <a:bodyPr>
            <a:normAutofit/>
          </a:bodyPr>
          <a:p>
            <a:pPr algn="l">
              <a:buClrTx/>
              <a:buSzTx/>
            </a:pPr>
            <a:r>
              <a:rPr lang="zh-CN" altLang="en-US" sz="1400"/>
              <a:t>随意使用搜索引擎，搜索</a:t>
            </a:r>
            <a:r>
              <a:rPr lang="zh-CN" altLang="en-US" sz="1400"/>
              <a:t>“VGG19”。</a:t>
            </a:r>
            <a:endParaRPr lang="zh-CN" altLang="en-US" sz="1400"/>
          </a:p>
          <a:p>
            <a:pPr algn="l">
              <a:buClrTx/>
              <a:buSzTx/>
            </a:pPr>
            <a:r>
              <a:rPr lang="zh-CN" altLang="en-US" sz="1400"/>
              <a:t>可以搜索到很多模型结构图。</a:t>
            </a:r>
            <a:endParaRPr lang="zh-CN" altLang="en-US" sz="1400"/>
          </a:p>
          <a:p>
            <a:pPr algn="l">
              <a:buClrTx/>
              <a:buSzTx/>
            </a:pPr>
            <a:r>
              <a:rPr lang="zh-CN" altLang="en-US" sz="1400"/>
              <a:t>这些结构图所表达的含义，不完全一样。</a:t>
            </a:r>
            <a:endParaRPr lang="zh-CN" altLang="en-US" sz="1400"/>
          </a:p>
          <a:p>
            <a:pPr algn="l">
              <a:buClrTx/>
              <a:buSzTx/>
            </a:pPr>
            <a:r>
              <a:rPr lang="zh-CN" altLang="en-US" sz="1400"/>
              <a:t>其中可以归纳为两类：</a:t>
            </a:r>
            <a:endParaRPr lang="zh-CN" altLang="en-US" sz="1400"/>
          </a:p>
          <a:p>
            <a:pPr algn="l">
              <a:buClrTx/>
              <a:buSzTx/>
            </a:pPr>
            <a:r>
              <a:rPr lang="zh-CN" altLang="en-US" sz="1400"/>
              <a:t>1.基于层结构的表达方式。</a:t>
            </a:r>
            <a:endParaRPr lang="zh-CN" altLang="en-US" sz="1400"/>
          </a:p>
          <a:p>
            <a:pPr algn="l">
              <a:buClrTx/>
              <a:buSzTx/>
            </a:pPr>
            <a:r>
              <a:rPr lang="zh-CN" altLang="en-US" sz="1400"/>
              <a:t>2.基于特征图的表达方式。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91005"/>
            <a:ext cx="768858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基于层结构的表达方式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510" y="1739265"/>
            <a:ext cx="9283065" cy="717550"/>
          </a:xfrm>
        </p:spPr>
        <p:txBody>
          <a:bodyPr>
            <a:normAutofit/>
          </a:bodyPr>
          <a:p>
            <a:r>
              <a:rPr lang="zh-CN" altLang="en-US" sz="1400"/>
              <a:t>我们会将包含可训练参数的可训练层，绘制出来。</a:t>
            </a:r>
            <a:endParaRPr lang="zh-CN" altLang="en-US" sz="1400"/>
          </a:p>
          <a:p>
            <a:r>
              <a:rPr lang="zh-CN" altLang="en-US" sz="1400"/>
              <a:t>例如，卷积层</a:t>
            </a:r>
            <a:r>
              <a:rPr lang="en-US" altLang="zh-CN" sz="1400"/>
              <a:t>conv</a:t>
            </a:r>
            <a:r>
              <a:rPr lang="zh-CN" altLang="en-US" sz="1400"/>
              <a:t>、全连接层</a:t>
            </a:r>
            <a:r>
              <a:rPr lang="en-US" altLang="zh-CN" sz="1400"/>
              <a:t>fc</a:t>
            </a:r>
            <a:r>
              <a:rPr lang="zh-CN" altLang="en-US" sz="1400"/>
              <a:t>，都是可训练层。这些层都会在结构图中标记出来。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3138170"/>
            <a:ext cx="3963670" cy="1743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45" y="3152775"/>
            <a:ext cx="6857365" cy="17291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VGG19</a:t>
            </a:r>
            <a:r>
              <a:rPr lang="zh-CN" altLang="en-US" b="1"/>
              <a:t>的层结构图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1936115"/>
            <a:ext cx="9170035" cy="981710"/>
          </a:xfrm>
        </p:spPr>
        <p:txBody>
          <a:bodyPr>
            <a:normAutofit/>
          </a:bodyPr>
          <a:p>
            <a:r>
              <a:rPr lang="zh-CN" altLang="en-US" sz="1400"/>
              <a:t>观察，</a:t>
            </a:r>
            <a:r>
              <a:rPr lang="en-US" altLang="zh-CN" sz="1400"/>
              <a:t>VGG19</a:t>
            </a:r>
            <a:r>
              <a:rPr lang="zh-CN" altLang="en-US" sz="1400"/>
              <a:t>的层结构示意图，包括了</a:t>
            </a:r>
            <a:r>
              <a:rPr lang="en-US" altLang="zh-CN" sz="1400"/>
              <a:t>16</a:t>
            </a:r>
            <a:r>
              <a:rPr lang="zh-CN" altLang="en-US" sz="1400"/>
              <a:t>个橙色的卷积层和</a:t>
            </a:r>
            <a:r>
              <a:rPr lang="en-US" altLang="zh-CN" sz="1400"/>
              <a:t>3</a:t>
            </a:r>
            <a:r>
              <a:rPr lang="zh-CN" altLang="en-US" sz="1400"/>
              <a:t>个绿色的全连接层，一共</a:t>
            </a:r>
            <a:r>
              <a:rPr lang="en-US" altLang="zh-CN" sz="1400"/>
              <a:t>19</a:t>
            </a:r>
            <a:r>
              <a:rPr lang="zh-CN" altLang="en-US" sz="1400"/>
              <a:t>个可训练层。</a:t>
            </a:r>
            <a:endParaRPr lang="zh-CN" altLang="en-US" sz="1400"/>
          </a:p>
          <a:p>
            <a:r>
              <a:rPr lang="zh-CN" altLang="en-US" sz="1400"/>
              <a:t>在可训练层中，包含了可训练的</a:t>
            </a:r>
            <a:r>
              <a:rPr lang="en-US" altLang="zh-CN" sz="1400"/>
              <a:t>w</a:t>
            </a:r>
            <a:r>
              <a:rPr lang="zh-CN" altLang="en-US" sz="1400"/>
              <a:t>和</a:t>
            </a:r>
            <a:r>
              <a:rPr lang="en-US" altLang="zh-CN" sz="1400"/>
              <a:t>b</a:t>
            </a:r>
            <a:r>
              <a:rPr lang="zh-CN" altLang="en-US" sz="1400"/>
              <a:t>参数。橙色的卷积层用于特征提取，绿色全连接层用于分类。</a:t>
            </a:r>
            <a:endParaRPr lang="zh-CN" altLang="en-US" sz="1400"/>
          </a:p>
          <a:p>
            <a:r>
              <a:rPr lang="zh-CN" altLang="en-US" sz="1400"/>
              <a:t>另外，蓝色的池化层和红色的</a:t>
            </a:r>
            <a:r>
              <a:rPr lang="en-US" altLang="zh-CN" sz="1400"/>
              <a:t>softmax</a:t>
            </a:r>
            <a:r>
              <a:rPr lang="zh-CN" altLang="en-US" sz="1400"/>
              <a:t>层，虽然没有参数，也被标记在层结构中。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429000"/>
            <a:ext cx="7820025" cy="2296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不同层上的信息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410" y="1976755"/>
            <a:ext cx="10740390" cy="961390"/>
          </a:xfrm>
        </p:spPr>
        <p:txBody>
          <a:bodyPr>
            <a:normAutofit/>
          </a:bodyPr>
          <a:p>
            <a:r>
              <a:rPr lang="zh-CN" altLang="en-US" sz="1400"/>
              <a:t>在每个不同层上，都标注了层结构的信息。</a:t>
            </a:r>
            <a:endParaRPr lang="zh-CN" altLang="en-US" sz="1400"/>
          </a:p>
          <a:p>
            <a:r>
              <a:rPr lang="zh-CN" altLang="en-US" sz="1400"/>
              <a:t>例如，在橙色的卷积层上，标注的</a:t>
            </a:r>
            <a:r>
              <a:rPr lang="en-US" altLang="zh-CN" sz="1400"/>
              <a:t>3</a:t>
            </a:r>
            <a:r>
              <a:rPr lang="en-US" altLang="en-US" sz="1400"/>
              <a:t>×</a:t>
            </a:r>
            <a:r>
              <a:rPr lang="en-US" altLang="zh-CN" sz="1400"/>
              <a:t>3</a:t>
            </a:r>
            <a:r>
              <a:rPr lang="zh-CN" altLang="en-US" sz="1400"/>
              <a:t>表示了卷积核大小，</a:t>
            </a:r>
            <a:r>
              <a:rPr lang="en-US" altLang="zh-CN" sz="1400"/>
              <a:t>64</a:t>
            </a:r>
            <a:r>
              <a:rPr lang="zh-CN" altLang="en-US" sz="1400"/>
              <a:t>、</a:t>
            </a:r>
            <a:r>
              <a:rPr lang="en-US" altLang="zh-CN" sz="1400"/>
              <a:t>128</a:t>
            </a:r>
            <a:r>
              <a:rPr lang="zh-CN" altLang="en-US" sz="1400"/>
              <a:t>、</a:t>
            </a:r>
            <a:r>
              <a:rPr lang="en-US" altLang="zh-CN" sz="1400"/>
              <a:t>512</a:t>
            </a:r>
            <a:r>
              <a:rPr lang="zh-CN" altLang="en-US" sz="1400"/>
              <a:t>这些数字，表示了这一层中卷积核的个数。</a:t>
            </a:r>
            <a:endParaRPr lang="zh-CN" altLang="en-US" sz="1400"/>
          </a:p>
          <a:p>
            <a:r>
              <a:rPr lang="en-US" altLang="zh-CN" sz="1400"/>
              <a:t>FC4096</a:t>
            </a:r>
            <a:r>
              <a:rPr lang="zh-CN" altLang="en-US" sz="1400"/>
              <a:t>表示了全连接层有</a:t>
            </a:r>
            <a:r>
              <a:rPr lang="en-US" altLang="zh-CN" sz="1400"/>
              <a:t>4096</a:t>
            </a:r>
            <a:r>
              <a:rPr lang="zh-CN" altLang="en-US" sz="1400"/>
              <a:t>个输出特征，</a:t>
            </a:r>
            <a:r>
              <a:rPr lang="en-US" altLang="zh-CN" sz="1400"/>
              <a:t>FC1000</a:t>
            </a:r>
            <a:r>
              <a:rPr lang="zh-CN" altLang="en-US" sz="1400"/>
              <a:t>表示全连接层有</a:t>
            </a:r>
            <a:r>
              <a:rPr lang="en-US" altLang="zh-CN" sz="1400"/>
              <a:t>1000</a:t>
            </a:r>
            <a:r>
              <a:rPr lang="zh-CN" altLang="en-US" sz="1400"/>
              <a:t>个输出特征等等。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3037840"/>
            <a:ext cx="970407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9700" y="547370"/>
            <a:ext cx="4815205" cy="1325880"/>
          </a:xfrm>
        </p:spPr>
        <p:txBody>
          <a:bodyPr/>
          <a:p>
            <a:r>
              <a:rPr lang="en-US" altLang="zh-CN" sz="3600" b="1"/>
              <a:t>resnet34</a:t>
            </a:r>
            <a:r>
              <a:rPr lang="zh-CN" altLang="en-US" sz="3600" b="1"/>
              <a:t>模型结构图</a:t>
            </a:r>
            <a:endParaRPr lang="zh-CN" altLang="en-US" sz="36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9700" y="2401570"/>
            <a:ext cx="5089525" cy="1753870"/>
          </a:xfrm>
        </p:spPr>
        <p:txBody>
          <a:bodyPr>
            <a:normAutofit/>
          </a:bodyPr>
          <a:p>
            <a:r>
              <a:rPr lang="zh-CN" altLang="en-US" sz="1400"/>
              <a:t>输入数据</a:t>
            </a:r>
            <a:r>
              <a:rPr lang="en-US" altLang="zh-CN" sz="1400"/>
              <a:t>image</a:t>
            </a:r>
            <a:r>
              <a:rPr lang="zh-CN" altLang="en-US" sz="1400"/>
              <a:t>首先会通过一个橙色标记的</a:t>
            </a:r>
            <a:r>
              <a:rPr lang="en-US" altLang="zh-CN" sz="1400"/>
              <a:t>7</a:t>
            </a:r>
            <a:r>
              <a:rPr lang="en-US" altLang="en-US" sz="1400"/>
              <a:t>×</a:t>
            </a:r>
            <a:r>
              <a:rPr lang="en-US" altLang="zh-CN" sz="1400"/>
              <a:t>7</a:t>
            </a:r>
            <a:r>
              <a:rPr lang="zh-CN" altLang="en-US" sz="1400"/>
              <a:t>大小的卷积层；</a:t>
            </a:r>
            <a:endParaRPr lang="zh-CN" altLang="en-US" sz="1400"/>
          </a:p>
          <a:p>
            <a:r>
              <a:rPr lang="zh-CN" altLang="en-US" sz="1400"/>
              <a:t>然后经过</a:t>
            </a:r>
            <a:r>
              <a:rPr lang="en-US" altLang="zh-CN" sz="1400"/>
              <a:t>4</a:t>
            </a:r>
            <a:r>
              <a:rPr lang="zh-CN" altLang="en-US" sz="1400"/>
              <a:t>组不同颜色标记的卷积层</a:t>
            </a:r>
            <a:endParaRPr lang="zh-CN" altLang="en-US" sz="1400"/>
          </a:p>
          <a:p>
            <a:r>
              <a:rPr lang="zh-CN" altLang="en-US" sz="1400"/>
              <a:t>最后经过</a:t>
            </a:r>
            <a:r>
              <a:rPr lang="en-US" altLang="zh-CN" sz="1400"/>
              <a:t>fc</a:t>
            </a:r>
            <a:r>
              <a:rPr lang="zh-CN" altLang="en-US" sz="1400"/>
              <a:t>层，输出结果。</a:t>
            </a:r>
            <a:endParaRPr lang="zh-CN" altLang="en-US" sz="1400"/>
          </a:p>
          <a:p>
            <a:r>
              <a:rPr lang="zh-CN" altLang="en-US" sz="1400"/>
              <a:t>图中右侧的箭头表示残差连接。</a:t>
            </a:r>
            <a:endParaRPr lang="zh-CN" altLang="en-US" sz="1400"/>
          </a:p>
          <a:p>
            <a:r>
              <a:rPr lang="zh-CN" altLang="en-US" sz="1400"/>
              <a:t>同学们可以试着进一步解释这个模型结构图。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" y="157480"/>
            <a:ext cx="4336415" cy="6459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特征图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285" y="1691005"/>
            <a:ext cx="9670415" cy="1056640"/>
          </a:xfrm>
        </p:spPr>
        <p:txBody>
          <a:bodyPr>
            <a:normAutofit/>
          </a:bodyPr>
          <a:p>
            <a:r>
              <a:rPr lang="zh-CN" altLang="en-US" sz="1400"/>
              <a:t>第二种示意图依赖于特征图。</a:t>
            </a:r>
            <a:endParaRPr lang="zh-CN" altLang="en-US" sz="1400"/>
          </a:p>
          <a:p>
            <a:r>
              <a:rPr lang="zh-CN" altLang="en-US" sz="1400"/>
              <a:t>特征图就是输入图片，经过卷积核的计算后，得到的特征计算结果。</a:t>
            </a:r>
            <a:endParaRPr lang="zh-CN" altLang="en-US" sz="1400"/>
          </a:p>
          <a:p>
            <a:r>
              <a:rPr lang="zh-CN" altLang="en-US" sz="1400"/>
              <a:t>由于这样的特征计算结果可以以图片格式输出，因此被称为特征图。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95" y="3065780"/>
            <a:ext cx="7022465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举例说明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270" y="1691005"/>
            <a:ext cx="6790690" cy="751840"/>
          </a:xfrm>
        </p:spPr>
        <p:txBody>
          <a:bodyPr>
            <a:normAutofit/>
          </a:bodyPr>
          <a:p>
            <a:r>
              <a:rPr lang="zh-CN" altLang="en-US" sz="1400"/>
              <a:t>例如，在一个卷积层中，包含了</a:t>
            </a:r>
            <a:r>
              <a:rPr lang="en-US" altLang="zh-CN" sz="1400"/>
              <a:t>5</a:t>
            </a:r>
            <a:r>
              <a:rPr lang="zh-CN" altLang="en-US" sz="1400"/>
              <a:t>个不同的卷积核，用</a:t>
            </a:r>
            <a:r>
              <a:rPr lang="en-US" altLang="zh-CN" sz="1400"/>
              <a:t>5</a:t>
            </a:r>
            <a:r>
              <a:rPr lang="zh-CN" altLang="en-US" sz="1400"/>
              <a:t>种不同的颜色标记。</a:t>
            </a:r>
            <a:endParaRPr lang="zh-CN" altLang="en-US" sz="1400"/>
          </a:p>
          <a:p>
            <a:r>
              <a:rPr lang="zh-CN" altLang="en-US" sz="1400"/>
              <a:t>每个卷积核都可以提取输入图像的一组特征，生成对应的特征图。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80" y="2605405"/>
            <a:ext cx="448564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基于特征图，描述</a:t>
            </a:r>
            <a:r>
              <a:rPr lang="en-US" altLang="zh-CN" b="1"/>
              <a:t>VGG19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715" y="1811020"/>
            <a:ext cx="10351770" cy="1617980"/>
          </a:xfrm>
        </p:spPr>
        <p:txBody>
          <a:bodyPr/>
          <a:p>
            <a:r>
              <a:rPr lang="zh-CN" altLang="en-US" sz="1200"/>
              <a:t>其中红色标记的是输入图像，蓝色的是卷积层处理后的特征图结果。</a:t>
            </a:r>
            <a:endParaRPr lang="zh-CN" altLang="en-US" sz="1200"/>
          </a:p>
          <a:p>
            <a:r>
              <a:rPr lang="zh-CN" altLang="en-US" sz="1200"/>
              <a:t>黄色、紫色、绿色分别是最大池化、全连接与</a:t>
            </a:r>
            <a:r>
              <a:rPr lang="en-US" altLang="zh-CN" sz="1200"/>
              <a:t>softmax</a:t>
            </a:r>
            <a:r>
              <a:rPr lang="zh-CN" altLang="en-US" sz="1200"/>
              <a:t>处理后的结果。在特征图的上方，标记了特征图的尺寸。</a:t>
            </a:r>
            <a:endParaRPr lang="zh-CN" altLang="en-US" sz="1200"/>
          </a:p>
          <a:p>
            <a:r>
              <a:rPr lang="zh-CN" altLang="en-US" sz="1200"/>
              <a:t>例如，大小为</a:t>
            </a:r>
            <a:r>
              <a:rPr lang="en-US" altLang="zh-CN" sz="1200"/>
              <a:t>224*224*3</a:t>
            </a:r>
            <a:r>
              <a:rPr lang="zh-CN" altLang="en-US" sz="1200"/>
              <a:t>的输入图像，经过卷积层处理后，得到两个大小为</a:t>
            </a:r>
            <a:r>
              <a:rPr lang="en-US" altLang="zh-CN" sz="1200"/>
              <a:t>224*224*64</a:t>
            </a:r>
            <a:r>
              <a:rPr lang="zh-CN" altLang="en-US" sz="1200"/>
              <a:t>的蓝色特征图。</a:t>
            </a:r>
            <a:endParaRPr lang="zh-CN" altLang="en-US" sz="1200"/>
          </a:p>
          <a:p>
            <a:r>
              <a:rPr lang="zh-CN" altLang="en-US" sz="1200"/>
              <a:t>再经过池化层，会得到</a:t>
            </a:r>
            <a:r>
              <a:rPr lang="en-US" altLang="zh-CN" sz="1200"/>
              <a:t>112*112*128</a:t>
            </a:r>
            <a:r>
              <a:rPr lang="zh-CN" altLang="en-US" sz="1200"/>
              <a:t>的黄色特征图。</a:t>
            </a:r>
            <a:endParaRPr lang="zh-CN" altLang="en-US" sz="1200"/>
          </a:p>
          <a:p>
            <a:r>
              <a:rPr lang="zh-CN" altLang="en-US" sz="1200"/>
              <a:t>特征图的面积越大，说明特征图的宽高越大。特征图越厚，那么特征图的通道数就越多。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3429000"/>
            <a:ext cx="9608185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其他案例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005" y="1582420"/>
            <a:ext cx="10909935" cy="1090295"/>
          </a:xfrm>
        </p:spPr>
        <p:txBody>
          <a:bodyPr>
            <a:normAutofit/>
          </a:bodyPr>
          <a:p>
            <a:r>
              <a:rPr lang="zh-CN" altLang="en-US" sz="1400"/>
              <a:t>这种更加立体的示意图，同样基于了特征图的描述方式。</a:t>
            </a:r>
            <a:endParaRPr lang="zh-CN" altLang="en-US" sz="1400"/>
          </a:p>
          <a:p>
            <a:r>
              <a:rPr lang="zh-CN" altLang="en-US" sz="1400"/>
              <a:t>例如，蓝色方块是卷积层处理后的特征图，绿色方块是池化层处理后的特征图，紫色方块是全连接层处理后的特征图。</a:t>
            </a:r>
            <a:endParaRPr lang="zh-CN" altLang="en-US" sz="1400"/>
          </a:p>
          <a:p>
            <a:r>
              <a:rPr lang="zh-CN" altLang="en-US" sz="1400"/>
              <a:t>在特征图下方，还标记了各个层结构对应的参数。同学们可以试着解释这个示意图。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60" y="2781300"/>
            <a:ext cx="6579870" cy="3759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112712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VGG19</a:t>
            </a:r>
            <a:r>
              <a:rPr lang="zh-CN" altLang="en-US"/>
              <a:t>卷积神经网络的微调训练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如何用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Pytorch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实现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VGG19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VGG19模型的使用方法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755" y="1584960"/>
            <a:ext cx="10515600" cy="403860"/>
          </a:xfrm>
        </p:spPr>
        <p:txBody>
          <a:bodyPr/>
          <a:p>
            <a:r>
              <a:rPr lang="en-US" altLang="zh-CN" sz="1400"/>
              <a:t>首先需要下载预训练模型。定义好模型的保存路径后，直接使用models.vgg19，就可以下载并加载模型。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2153285"/>
            <a:ext cx="8710295" cy="392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65" y="274320"/>
            <a:ext cx="10515600" cy="1325563"/>
          </a:xfrm>
        </p:spPr>
        <p:txBody>
          <a:bodyPr/>
          <a:p>
            <a:r>
              <a:rPr lang="zh-CN" altLang="en-US" b="1"/>
              <a:t>模型下载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865" y="1477010"/>
            <a:ext cx="10515600" cy="774700"/>
          </a:xfrm>
        </p:spPr>
        <p:txBody>
          <a:bodyPr/>
          <a:p>
            <a:r>
              <a:rPr lang="en-US" altLang="zh-CN" sz="1400"/>
              <a:t>运行程序后，会在刚刚定义的pretrained文件夹中，看到下载好的vgg19模型。打开文件属性，可以看到该模型有548MB。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80" y="2202180"/>
            <a:ext cx="7152005" cy="38106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840" y="274320"/>
            <a:ext cx="10515600" cy="1325563"/>
          </a:xfrm>
        </p:spPr>
        <p:txBody>
          <a:bodyPr/>
          <a:p>
            <a:r>
              <a:rPr lang="zh-CN" altLang="en-US" b="1"/>
              <a:t>使用测试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436370"/>
            <a:ext cx="11812905" cy="1106170"/>
          </a:xfrm>
        </p:spPr>
        <p:txBody>
          <a:bodyPr/>
          <a:p>
            <a:r>
              <a:rPr lang="en-US" altLang="zh-CN" sz="1400"/>
              <a:t>接着，随意找一张测试图像，先使用Image.open读入。然后创建转换器transform，转换器包括了缩放、中心裁剪、转张量与标准化等操作。</a:t>
            </a:r>
            <a:endParaRPr lang="en-US" altLang="zh-CN" sz="1400"/>
          </a:p>
          <a:p>
            <a:r>
              <a:rPr lang="en-US" altLang="zh-CN" sz="1400"/>
              <a:t>将该图片转换为合适尺寸的张量image_tensor后，将其传入model，进行识别，得到结果output。</a:t>
            </a:r>
            <a:endParaRPr lang="en-US" altLang="zh-CN" sz="1400"/>
          </a:p>
          <a:p>
            <a:r>
              <a:rPr lang="en-US" altLang="zh-CN" sz="1400"/>
              <a:t>这时打印output的尺寸，会看到输出了一个1*1000的张量，对应1000种类别。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542540"/>
            <a:ext cx="8279130" cy="3839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45" y="241300"/>
            <a:ext cx="10515600" cy="1325563"/>
          </a:xfrm>
        </p:spPr>
        <p:txBody>
          <a:bodyPr/>
          <a:p>
            <a:r>
              <a:rPr lang="zh-CN" altLang="en-US" b="1"/>
              <a:t>分类类型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745" y="1495425"/>
            <a:ext cx="10515600" cy="879475"/>
          </a:xfrm>
        </p:spPr>
        <p:txBody>
          <a:bodyPr>
            <a:normAutofit lnSpcReduction="20000"/>
          </a:bodyPr>
          <a:p>
            <a:r>
              <a:rPr lang="en-US" altLang="zh-CN" sz="1400"/>
              <a:t>为了将输出结果output，转换为可以理解的类别名称，需要使用imagenet数据集的类别名称映射文件，imagenet_classes.txt。</a:t>
            </a:r>
            <a:endParaRPr lang="en-US" altLang="zh-CN" sz="1400"/>
          </a:p>
          <a:p>
            <a:r>
              <a:rPr lang="en-US" altLang="zh-CN" sz="1400"/>
              <a:t>在该文件中，保存了1000个类别的索引与名称的对应关系。</a:t>
            </a:r>
            <a:endParaRPr lang="en-US" altLang="zh-CN" sz="1400"/>
          </a:p>
          <a:p>
            <a:r>
              <a:rPr lang="en-US" altLang="zh-CN" sz="1400"/>
              <a:t>例如，0号对应tench，“丁鱥”鱼(gui四声)，1号对应goldfish，“金鱼”，2号是great_white_shark，“大白鲨”等等。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5" y="2580005"/>
            <a:ext cx="3449320" cy="3816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570" y="257810"/>
            <a:ext cx="10515600" cy="1325563"/>
          </a:xfrm>
        </p:spPr>
        <p:txBody>
          <a:bodyPr/>
          <a:p>
            <a:r>
              <a:rPr lang="zh-CN" altLang="en-US" b="1"/>
              <a:t>读取类别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570" y="1395730"/>
            <a:ext cx="10515600" cy="992505"/>
          </a:xfrm>
        </p:spPr>
        <p:txBody>
          <a:bodyPr>
            <a:normAutofit lnSpcReduction="10000"/>
          </a:bodyPr>
          <a:p>
            <a:r>
              <a:rPr lang="en-US" altLang="zh-CN" sz="1400"/>
              <a:t>实现load_imagenet_classes函数，函数传入映射文件路径path，函数会输出映射字典id2class。</a:t>
            </a:r>
            <a:endParaRPr lang="en-US" altLang="zh-CN" sz="1400"/>
          </a:p>
          <a:p>
            <a:r>
              <a:rPr lang="en-US" altLang="zh-CN" sz="1400"/>
              <a:t>字典的key是类别的整数id，字典的value是类别的名称。例如，数字1就对应了“goldfish”。</a:t>
            </a:r>
            <a:endParaRPr lang="en-US" altLang="zh-CN" sz="1400"/>
          </a:p>
          <a:p>
            <a:r>
              <a:rPr lang="en-US" altLang="zh-CN" sz="1400"/>
              <a:t>我们将imagenet_classes.txt读取后打印，可以看到包含1000个key的字典。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540" y="2446020"/>
            <a:ext cx="6556375" cy="4064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680" y="249555"/>
            <a:ext cx="10515600" cy="1325563"/>
          </a:xfrm>
        </p:spPr>
        <p:txBody>
          <a:bodyPr/>
          <a:p>
            <a:r>
              <a:rPr lang="zh-CN" altLang="en-US" b="1"/>
              <a:t>结果输出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560" y="1453515"/>
            <a:ext cx="11169015" cy="870585"/>
          </a:xfrm>
        </p:spPr>
        <p:txBody>
          <a:bodyPr/>
          <a:p>
            <a:r>
              <a:rPr lang="en-US" altLang="zh-CN" sz="1400"/>
              <a:t>最后使用argmax找到概率最大的类别，然后使用字典，将其转为字符串输出。输出的数字类别是231，对应collie，中文含义柯利牧羊犬。</a:t>
            </a:r>
            <a:endParaRPr lang="en-US" altLang="zh-CN" sz="1400"/>
          </a:p>
          <a:p>
            <a:r>
              <a:rPr lang="en-US" altLang="zh-CN" sz="1400"/>
              <a:t>我们可以搜索出一些其他的“collie”图片来验证，发现测试图片确实是，“collie”，所以模型识别的是正确的。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5" y="2324100"/>
            <a:ext cx="7322185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从零构建</a:t>
            </a:r>
            <a:r>
              <a:rPr lang="en-US" altLang="zh-CN" b="1"/>
              <a:t>VGG19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550" y="1825625"/>
            <a:ext cx="10515600" cy="774700"/>
          </a:xfrm>
        </p:spPr>
        <p:txBody>
          <a:bodyPr/>
          <a:p>
            <a:r>
              <a:rPr lang="en-US" altLang="zh-CN" sz="1400"/>
              <a:t>很多同学会觉得，直接调用torchvision中的模型，是无法深入理解模型原理的。所以接下来，我们要纯手写VGG19卷积神经网络。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可以直接参考torchvision.models的源码vgg.py来写。但是在Pytorch的代码中，包含了很多框架相关的代码，并不容易看明白。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3429000"/>
            <a:ext cx="4779645" cy="834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85" y="2809240"/>
            <a:ext cx="5898515" cy="3312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Pytorch</a:t>
            </a:r>
            <a:r>
              <a:rPr lang="zh-CN" altLang="en-US" b="1">
                <a:sym typeface="+mn-ea"/>
              </a:rPr>
              <a:t>模型架构</a:t>
            </a:r>
            <a:endParaRPr lang="zh-CN" altLang="en-US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5" y="1622425"/>
            <a:ext cx="8278495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打印模型结构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2465" y="1610360"/>
            <a:ext cx="10515600" cy="774700"/>
          </a:xfrm>
        </p:spPr>
        <p:txBody>
          <a:bodyPr/>
          <a:p>
            <a:r>
              <a:rPr lang="en-US" altLang="zh-CN" sz="1400"/>
              <a:t>一种简单的实现方法是，使用print，直接将model的结构打印出来。</a:t>
            </a:r>
            <a:endParaRPr lang="en-US" altLang="zh-CN" sz="1400"/>
          </a:p>
          <a:p>
            <a:r>
              <a:rPr lang="en-US" altLang="zh-CN" sz="1400"/>
              <a:t>然后基于打印出的内容，例如其中的Conv2d、ReLU、MaxPool2d等等层，实现模型。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2298700"/>
            <a:ext cx="6616065" cy="3986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VGG卷积神经网络和图像分类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en-US" altLang="zh-CN" sz="1400"/>
              <a:t>使用已经在ImageNet数据集上，完成预训练的VGG19网络，</a:t>
            </a:r>
            <a:r>
              <a:rPr lang="en-US" altLang="zh-CN" sz="1400" b="1">
                <a:solidFill>
                  <a:srgbClr val="FF0000"/>
                </a:solidFill>
              </a:rPr>
              <a:t>微调并训练</a:t>
            </a:r>
            <a:r>
              <a:rPr lang="en-US" altLang="zh-CN" sz="1400"/>
              <a:t>出自己的图像分类模型。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3089275"/>
            <a:ext cx="11646535" cy="20866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230" y="233045"/>
            <a:ext cx="10515600" cy="1325563"/>
          </a:xfrm>
        </p:spPr>
        <p:txBody>
          <a:bodyPr/>
          <a:p>
            <a:r>
              <a:rPr lang="zh-CN" altLang="en-US" b="1"/>
              <a:t>特别注意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530" y="1434465"/>
            <a:ext cx="10515600" cy="774700"/>
          </a:xfrm>
        </p:spPr>
        <p:txBody>
          <a:bodyPr/>
          <a:p>
            <a:r>
              <a:rPr lang="en-US" altLang="zh-CN" sz="1400"/>
              <a:t>这里要强调的是，如果我们自己定义并实现vgg19网络</a:t>
            </a:r>
            <a:r>
              <a:rPr lang="zh-CN" altLang="en-US" sz="1400"/>
              <a:t>；</a:t>
            </a:r>
            <a:endParaRPr lang="en-US" altLang="zh-CN" sz="1400"/>
          </a:p>
          <a:p>
            <a:r>
              <a:rPr lang="en-US" altLang="zh-CN" sz="1400"/>
              <a:t>那么其中各层的名称与结构，必须严格按照打印结果展示的来定义，否则无法成功加载预训练模型。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2645410"/>
            <a:ext cx="641985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模型结构说明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130" y="1503045"/>
            <a:ext cx="10822305" cy="1377315"/>
          </a:xfrm>
        </p:spPr>
        <p:txBody>
          <a:bodyPr>
            <a:normAutofit/>
          </a:bodyPr>
          <a:p>
            <a:r>
              <a:rPr lang="en-US" altLang="zh-CN" sz="1400"/>
              <a:t>具体来说，在模型中，首先定义features，它是一个Sequential容器模块，其中包含了5组卷积块。</a:t>
            </a:r>
            <a:endParaRPr lang="en-US" altLang="zh-CN" sz="1400"/>
          </a:p>
          <a:p>
            <a:r>
              <a:rPr lang="en-US" altLang="zh-CN" sz="1400"/>
              <a:t>左侧的代码与右侧结构图中的结构是一一对应的。</a:t>
            </a:r>
            <a:endParaRPr lang="en-US" altLang="zh-CN" sz="1400"/>
          </a:p>
          <a:p>
            <a:r>
              <a:rPr lang="en-US" altLang="zh-CN" sz="1400"/>
              <a:t>其中第1组和第2组卷积块，都包含2个Conv2d和1个MaxPool2d，第3组包含了4个Conv2d和1个MaxPool2d。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0" y="2647950"/>
            <a:ext cx="6632575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模型结构说明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130" y="1503680"/>
            <a:ext cx="10515600" cy="774700"/>
          </a:xfrm>
        </p:spPr>
        <p:txBody>
          <a:bodyPr/>
          <a:p>
            <a:r>
              <a:rPr lang="en-US" altLang="zh-CN" sz="1400"/>
              <a:t>接着是第4组和第5组，同样包含4个Conv2d和1个MaxPool2d。</a:t>
            </a:r>
            <a:endParaRPr lang="en-US" altLang="zh-CN" sz="1400"/>
          </a:p>
          <a:p>
            <a:r>
              <a:rPr lang="en-US" altLang="zh-CN" sz="1400"/>
              <a:t>然后定义自适应平均池化层avgpool。最后定义分类器classifier，其中包括了3个线性层和2个Dropout层。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90" y="2182495"/>
            <a:ext cx="729805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前向传播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895" y="1445260"/>
            <a:ext cx="10515600" cy="774700"/>
          </a:xfrm>
        </p:spPr>
        <p:txBody>
          <a:bodyPr/>
          <a:p>
            <a:r>
              <a:rPr lang="en-US" altLang="zh-CN" sz="1400"/>
              <a:t>完成模型的定义后，实现前向传播函数forward。</a:t>
            </a:r>
            <a:endParaRPr lang="en-US" altLang="zh-CN" sz="1400"/>
          </a:p>
          <a:p>
            <a:r>
              <a:rPr lang="en-US" altLang="zh-CN" sz="1400"/>
              <a:t>输入的x，会按照顺序经过特征层features和平均池化层avgpool，然后调用flatten将张量x展平，再由分类器classifier计算结果。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5" y="2355850"/>
            <a:ext cx="7799705" cy="41827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调用方式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785" y="1478280"/>
            <a:ext cx="10515600" cy="756920"/>
          </a:xfrm>
        </p:spPr>
        <p:txBody>
          <a:bodyPr/>
          <a:p>
            <a:r>
              <a:rPr lang="en-US" altLang="zh-CN" sz="1400"/>
              <a:t>在使用时，只需要修改模型的调用方式。左侧是通过torchvision，使用vgg19。右侧是使用自定义的vgg19，加载预训练模型。</a:t>
            </a:r>
            <a:endParaRPr lang="en-US" altLang="zh-CN" sz="1400"/>
          </a:p>
          <a:p>
            <a:r>
              <a:rPr lang="en-US" altLang="zh-CN" sz="1400"/>
              <a:t>其中，需要使用torch.load加载下载好的模型，使用load_state_dict加载参数。后续的使用方式，都是完全一样的。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5" y="2359660"/>
            <a:ext cx="9625330" cy="4015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如何准备和处理训练数据？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数据下载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300" y="1511300"/>
            <a:ext cx="10515600" cy="774700"/>
          </a:xfrm>
        </p:spPr>
        <p:txBody>
          <a:bodyPr/>
          <a:p>
            <a:r>
              <a:rPr lang="en-US" altLang="zh-CN" sz="1400"/>
              <a:t>花卉数据可以在kaggle平台上下载。我们使用的这份数据，包括了16种花卉。每种花卉大约有1000多张图片。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2117090"/>
            <a:ext cx="9453245" cy="41294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数据展示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510" y="1486535"/>
            <a:ext cx="10515600" cy="774700"/>
          </a:xfrm>
        </p:spPr>
        <p:txBody>
          <a:bodyPr/>
          <a:p>
            <a:r>
              <a:rPr lang="en-US" altLang="zh-CN" sz="1400"/>
              <a:t>下载后解压，会得到16个文件夹，每个文件夹对应一种花卉。需要说明的是，其中并没有负例，也就是没有不是花卉的数据。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2098040"/>
            <a:ext cx="9517380" cy="43611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415" y="365125"/>
            <a:ext cx="10515600" cy="1325563"/>
          </a:xfrm>
        </p:spPr>
        <p:txBody>
          <a:bodyPr/>
          <a:p>
            <a:r>
              <a:rPr lang="zh-CN" altLang="en-US" b="1"/>
              <a:t>负样本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2630" y="1691005"/>
            <a:ext cx="10515600" cy="774700"/>
          </a:xfrm>
        </p:spPr>
        <p:txBody>
          <a:bodyPr/>
          <a:p>
            <a:r>
              <a:rPr lang="en-US" altLang="zh-CN" sz="1400"/>
              <a:t>因此，我们需要额外的准备负例数据。这里使用2017年的coco数据集，作为花卉识别的负样本。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2298065"/>
            <a:ext cx="10554335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负样本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618615"/>
            <a:ext cx="10515600" cy="774700"/>
          </a:xfrm>
        </p:spPr>
        <p:txBody>
          <a:bodyPr/>
          <a:p>
            <a:r>
              <a:rPr lang="en-US" altLang="zh-CN" sz="1400"/>
              <a:t>我们从coco数据集中随机抽取1500张图片，作为一个新的目标类型，取名为none，代表什么都不是。</a:t>
            </a:r>
            <a:endParaRPr lang="en-US" altLang="zh-CN" sz="1400"/>
          </a:p>
          <a:p>
            <a:r>
              <a:rPr lang="en-US" altLang="zh-CN" sz="1400"/>
              <a:t>这样训练出的模型，才可以直接在随机图片上使用。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20" y="2393315"/>
            <a:ext cx="6501130" cy="4097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图像分类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715" y="1691005"/>
            <a:ext cx="10840085" cy="334010"/>
          </a:xfrm>
        </p:spPr>
        <p:txBody>
          <a:bodyPr/>
          <a:p>
            <a:r>
              <a:rPr lang="en-US" altLang="zh-CN" sz="1400"/>
              <a:t>这个分类模型可以识别出玫瑰、鸢尾花、向日葵等等16种花卉类型，并且如果图像不属于其中的任何一类，还会输出none标记。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2687955"/>
            <a:ext cx="11106150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数据准备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765" y="1825625"/>
            <a:ext cx="11085830" cy="925195"/>
          </a:xfrm>
        </p:spPr>
        <p:txBody>
          <a:bodyPr/>
          <a:p>
            <a:r>
              <a:rPr lang="en-US" altLang="zh-CN" sz="1400"/>
              <a:t>准备好的数据目录结构如下。根目录是flowers_data，其中包括train和test两个文件夹，对应训练数据与测试数据，数据数量比例为9:1。</a:t>
            </a:r>
            <a:endParaRPr lang="en-US" altLang="zh-CN" sz="1400"/>
          </a:p>
          <a:p>
            <a:r>
              <a:rPr lang="en-US" altLang="zh-CN" sz="1400"/>
              <a:t>train和test有相同的子目录，子目录包括了16种花卉文件夹与1个负例none文件夹。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325"/>
            <a:ext cx="10995660" cy="24663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数据读取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550" y="1586230"/>
            <a:ext cx="10515600" cy="1344295"/>
          </a:xfrm>
        </p:spPr>
        <p:txBody>
          <a:bodyPr/>
          <a:p>
            <a:r>
              <a:rPr lang="en-US" altLang="zh-CN" sz="1400"/>
              <a:t>数据读取和处理的代码实现非常简单。当数据按照文件夹分类存放时，可以直接使用ImageFolder接口读取数据。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代码如下。首先创建转换器transform，对于训练数据的读取，我们使用了数据增强技术，也就是增加了水平翻转和随机旋转。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然后将训练数据的目录，传入ImageFolder，构造数据集，得到train_data。打印train_data的长度，可以看到有15510个数据。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2747645"/>
            <a:ext cx="5987415" cy="3895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类别字典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610" y="1635760"/>
            <a:ext cx="11638280" cy="638175"/>
          </a:xfrm>
        </p:spPr>
        <p:txBody>
          <a:bodyPr/>
          <a:p>
            <a:r>
              <a:rPr lang="en-US" altLang="zh-CN" sz="1400"/>
              <a:t>接着获取类别数量class_num，通过train_data中的属性class_to_idx，构造字符串标签到数字与数字到字符串标签的字典，label2index和index2label。</a:t>
            </a:r>
            <a:endParaRPr lang="en-US" altLang="zh-CN" sz="1400"/>
          </a:p>
          <a:p>
            <a:r>
              <a:rPr lang="en-US" altLang="zh-CN" sz="1400"/>
              <a:t>打印类别数量、两个字典和相应的长度，会看到有17个类别，两个字典的长度都是17，其中包括了标签和数字的对应关系。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" y="2469515"/>
            <a:ext cx="9319895" cy="39312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小批量数据读入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170" y="1825625"/>
            <a:ext cx="11141075" cy="958850"/>
          </a:xfrm>
        </p:spPr>
        <p:txBody>
          <a:bodyPr/>
          <a:p>
            <a:r>
              <a:rPr lang="en-US" altLang="zh-CN" sz="1400"/>
              <a:t>然后使用DataLoader读取数据集train_data。打印DataLoader的长度是485。</a:t>
            </a:r>
            <a:endParaRPr lang="en-US" altLang="zh-CN" sz="1400"/>
          </a:p>
          <a:p>
            <a:r>
              <a:rPr lang="en-US" altLang="zh-CN" sz="1400"/>
              <a:t>该数字代表了15510个数据，被划分成了485组小批量，每组小批量包括了32个数据。</a:t>
            </a:r>
            <a:endParaRPr lang="en-US" altLang="zh-CN" sz="1400"/>
          </a:p>
          <a:p>
            <a:r>
              <a:rPr lang="en-US" altLang="zh-CN" sz="1400"/>
              <a:t>另外，要注意最后一组只有22个数据。也就是，484*32+22=15510。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3351530"/>
            <a:ext cx="10708005" cy="18027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如何微调训练和测试模型？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微调训练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751330"/>
            <a:ext cx="10968990" cy="369570"/>
          </a:xfrm>
        </p:spPr>
        <p:txBody>
          <a:bodyPr/>
          <a:p>
            <a:r>
              <a:rPr lang="en-US" altLang="zh-CN" sz="1400"/>
              <a:t>最后进行图像分类的微调训练。我们要固定住特征层中的全部参数，也就是固定住前面16个卷积层中的参数，只训练最后3个线性层。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2225"/>
            <a:ext cx="1076325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线性层修改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en-US" altLang="zh-CN" sz="1400"/>
              <a:t>另外，因为我们要输出17个分类结果，所以需要替换掉最后一个线性层，将4096*1000的线性层，替换为4096*17的线性层。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2575"/>
            <a:ext cx="11164570" cy="23996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微调代码实现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275" y="1544320"/>
            <a:ext cx="11093450" cy="1411605"/>
          </a:xfrm>
        </p:spPr>
        <p:txBody>
          <a:bodyPr>
            <a:normAutofit lnSpcReduction="10000"/>
          </a:bodyPr>
          <a:p>
            <a:r>
              <a:rPr lang="en-US" altLang="zh-CN" sz="1200"/>
              <a:t>代码如下。定义FlowerVGG19。在init中，定义原始的VGG19模型。</a:t>
            </a:r>
            <a:endParaRPr lang="en-US" altLang="zh-CN" sz="1200"/>
          </a:p>
          <a:p>
            <a:r>
              <a:rPr lang="en-US" altLang="zh-CN" sz="1200"/>
              <a:t>这里如果model_path不为空，说明此时要训练模型，所以需要加载预训练的原始VGG19模型。</a:t>
            </a:r>
            <a:endParaRPr lang="en-US" altLang="zh-CN" sz="1200"/>
          </a:p>
          <a:p>
            <a:r>
              <a:rPr lang="en-US" altLang="zh-CN" sz="1200"/>
              <a:t>然后将model的features中的全部参数固定住，也就是将requires_grad设置为False。</a:t>
            </a:r>
            <a:endParaRPr lang="en-US" altLang="zh-CN" sz="1200"/>
          </a:p>
          <a:p>
            <a:r>
              <a:rPr lang="en-US" altLang="zh-CN" sz="1200"/>
              <a:t>最后获取最后一个线性层的输入特征数num_features。</a:t>
            </a:r>
            <a:endParaRPr lang="en-US" altLang="zh-CN" sz="1200"/>
          </a:p>
          <a:p>
            <a:r>
              <a:rPr lang="en-US" altLang="zh-CN" sz="1200"/>
              <a:t>构造新的线性层，其大小为num_features*num_classes。在前向传播函数forward中，直接调用model就可以了。</a:t>
            </a: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3078480"/>
            <a:ext cx="5408295" cy="34829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模型训练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70" y="1511935"/>
            <a:ext cx="11160125" cy="1478915"/>
          </a:xfrm>
        </p:spPr>
        <p:txBody>
          <a:bodyPr>
            <a:normAutofit/>
          </a:bodyPr>
          <a:p>
            <a:r>
              <a:rPr lang="en-US" altLang="zh-CN" sz="1400"/>
              <a:t>在主程序中，读取数据后，定义设备对象device，定义花卉模型vgg19，并调整为训练模式。</a:t>
            </a:r>
            <a:endParaRPr lang="en-US" altLang="zh-CN" sz="1400"/>
          </a:p>
          <a:p>
            <a:r>
              <a:rPr lang="en-US" altLang="zh-CN" sz="1400"/>
              <a:t>然后定义Adam优化器。这里要注意，我们要优化的是分类层中的参数，因此传入的classifier.parameters。</a:t>
            </a:r>
            <a:endParaRPr lang="en-US" altLang="zh-CN" sz="1400"/>
          </a:p>
          <a:p>
            <a:r>
              <a:rPr lang="en-US" altLang="zh-CN" sz="1400"/>
              <a:t>接着创建交叉熵损失函数，criterion。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80" y="2677795"/>
            <a:ext cx="7917815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模型训练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680" y="1561465"/>
            <a:ext cx="10515600" cy="774700"/>
          </a:xfrm>
        </p:spPr>
        <p:txBody>
          <a:bodyPr/>
          <a:p>
            <a:r>
              <a:rPr lang="en-US" altLang="zh-CN" sz="1400"/>
              <a:t>进入50轮的循环迭代。在内层的循环中，包括了清空梯度，前向传播计算output，计算损失loss</a:t>
            </a:r>
            <a:r>
              <a:rPr lang="zh-CN" altLang="en-US" sz="1400"/>
              <a:t>；</a:t>
            </a:r>
            <a:endParaRPr lang="zh-CN" altLang="en-US" sz="1400"/>
          </a:p>
          <a:p>
            <a:r>
              <a:rPr lang="en-US" altLang="zh-CN" sz="1400"/>
              <a:t>使用backward计算梯度，使用optimizer.step更新模型参数，这五个步骤。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2336165"/>
            <a:ext cx="8573770" cy="4006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整体概述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2030" y="2146300"/>
            <a:ext cx="4499610" cy="2167255"/>
          </a:xfrm>
        </p:spPr>
        <p:txBody>
          <a:bodyPr>
            <a:normAutofit/>
          </a:bodyPr>
          <a:p>
            <a:r>
              <a:rPr lang="en-US" altLang="zh-CN" sz="1400"/>
              <a:t>其中会重点讲解以下4个方面</a:t>
            </a:r>
            <a:r>
              <a:rPr lang="zh-CN" altLang="en-US" sz="1400"/>
              <a:t>：</a:t>
            </a:r>
            <a:endParaRPr lang="en-US" altLang="zh-CN" sz="1400"/>
          </a:p>
          <a:p>
            <a:r>
              <a:rPr lang="en-US" altLang="zh-CN" sz="1400"/>
              <a:t>1)</a:t>
            </a:r>
            <a:r>
              <a:rPr lang="zh-CN" altLang="en-US" sz="1400"/>
              <a:t>什么是</a:t>
            </a:r>
            <a:r>
              <a:rPr lang="en-US" altLang="zh-CN" sz="1400"/>
              <a:t>VGG19卷积神经网络</a:t>
            </a:r>
            <a:r>
              <a:rPr lang="zh-CN" altLang="en-US" sz="1400"/>
              <a:t>？</a:t>
            </a:r>
            <a:endParaRPr lang="zh-CN" altLang="en-US" sz="1400"/>
          </a:p>
          <a:p>
            <a:r>
              <a:rPr lang="en-US" altLang="zh-CN" sz="1400"/>
              <a:t>2)</a:t>
            </a:r>
            <a:r>
              <a:rPr lang="zh-CN" altLang="en-US" sz="1400"/>
              <a:t>如何用</a:t>
            </a:r>
            <a:r>
              <a:rPr lang="en-US" altLang="zh-CN" sz="1400"/>
              <a:t>Pytorch</a:t>
            </a:r>
            <a:r>
              <a:rPr lang="zh-CN" altLang="en-US" sz="1400"/>
              <a:t>实现</a:t>
            </a:r>
            <a:r>
              <a:rPr lang="en-US" altLang="zh-CN" sz="1400"/>
              <a:t>VGG19</a:t>
            </a:r>
            <a:r>
              <a:rPr lang="zh-CN" altLang="en-US" sz="1400"/>
              <a:t>？</a:t>
            </a:r>
            <a:endParaRPr lang="en-US" altLang="zh-CN" sz="1400"/>
          </a:p>
          <a:p>
            <a:r>
              <a:rPr lang="en-US" altLang="zh-CN" sz="1400"/>
              <a:t>3)</a:t>
            </a:r>
            <a:r>
              <a:rPr lang="zh-CN" altLang="en-US" sz="1400"/>
              <a:t>如何</a:t>
            </a:r>
            <a:r>
              <a:rPr lang="en-US" altLang="zh-CN" sz="1400">
                <a:sym typeface="+mn-ea"/>
              </a:rPr>
              <a:t>准备和处理</a:t>
            </a:r>
            <a:r>
              <a:rPr lang="zh-CN" altLang="en-US" sz="1400">
                <a:sym typeface="+mn-ea"/>
              </a:rPr>
              <a:t>训练</a:t>
            </a:r>
            <a:r>
              <a:rPr lang="en-US" altLang="zh-CN" sz="1400"/>
              <a:t>数据</a:t>
            </a:r>
            <a:r>
              <a:rPr lang="zh-CN" altLang="en-US" sz="1400"/>
              <a:t>？</a:t>
            </a:r>
            <a:endParaRPr lang="en-US" altLang="zh-CN" sz="1400"/>
          </a:p>
          <a:p>
            <a:r>
              <a:rPr lang="en-US" altLang="zh-CN" sz="1400"/>
              <a:t>4)</a:t>
            </a:r>
            <a:r>
              <a:rPr lang="zh-CN" altLang="en-US" sz="1400"/>
              <a:t>如何微调训练和测试</a:t>
            </a:r>
            <a:r>
              <a:rPr lang="en-US" altLang="zh-CN" sz="1400">
                <a:sym typeface="+mn-ea"/>
              </a:rPr>
              <a:t>模型</a:t>
            </a:r>
            <a:r>
              <a:rPr lang="zh-CN" altLang="en-US" sz="1400"/>
              <a:t>？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220" y="1878965"/>
            <a:ext cx="2252345" cy="29292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观察训练结果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170" y="1561465"/>
            <a:ext cx="10515600" cy="1345565"/>
          </a:xfrm>
        </p:spPr>
        <p:txBody>
          <a:bodyPr>
            <a:normAutofit lnSpcReduction="10000"/>
          </a:bodyPr>
          <a:p>
            <a:r>
              <a:rPr lang="en-US" altLang="zh-CN" sz="1400"/>
              <a:t>对于每组数据迭代，都会计算这组数据的正确率acc，用于观察训练效果。</a:t>
            </a:r>
            <a:endParaRPr lang="en-US" altLang="zh-CN" sz="1400"/>
          </a:p>
          <a:p>
            <a:r>
              <a:rPr lang="en-US" altLang="zh-CN" sz="1400"/>
              <a:t>打印调试信息，包括了迭代轮数epoch、批次编号Batch、当前批次的损失loss与当前批次的正确率acc。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2423160"/>
            <a:ext cx="909637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模型保存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865" y="1691005"/>
            <a:ext cx="10515600" cy="774700"/>
          </a:xfrm>
        </p:spPr>
        <p:txBody>
          <a:bodyPr/>
          <a:p>
            <a:r>
              <a:rPr lang="en-US" altLang="zh-CN" sz="1400"/>
              <a:t>最后每训练5个epoch，保存一次模型，模型名为model_name。经过50轮的训练，可以看到，训练集达到了还不错的acc。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5695"/>
            <a:ext cx="10499725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模型测试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365" y="1598295"/>
            <a:ext cx="10515600" cy="774700"/>
          </a:xfrm>
        </p:spPr>
        <p:txBody>
          <a:bodyPr/>
          <a:p>
            <a:r>
              <a:rPr lang="en-US" altLang="zh-CN" sz="1400"/>
              <a:t>完成训练后，实现测试程序。测试程序前面的实现，和训练程序基本是一样的，这里要注意，在测试的transform中，不要添加旋转等数据增强操作。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2372995"/>
            <a:ext cx="629412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测试效果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548765"/>
            <a:ext cx="10515600" cy="774700"/>
          </a:xfrm>
        </p:spPr>
        <p:txBody>
          <a:bodyPr/>
          <a:p>
            <a:r>
              <a:rPr lang="en-US" altLang="zh-CN" sz="1400"/>
              <a:t>加载训练好的模型后，遍历全部的测试集，测试效果。</a:t>
            </a:r>
            <a:endParaRPr lang="en-US" altLang="zh-CN" sz="1400"/>
          </a:p>
          <a:p>
            <a:r>
              <a:rPr lang="en-US" altLang="zh-CN" sz="1400"/>
              <a:t>这里将识别错的图像路径打出来，用于观察调试。最终的测试效果为88.786%，效果还是不错的。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35" y="2323465"/>
            <a:ext cx="6320790" cy="409384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继续测试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p>
            <a:r>
              <a:rPr lang="en-US" altLang="zh-CN" sz="1400"/>
              <a:t>另外，我们可以通过搜索引擎收集一些数据，用于检验模型的真实使用效果。</a:t>
            </a:r>
            <a:endParaRPr lang="en-US" altLang="zh-CN" sz="1400"/>
          </a:p>
          <a:p>
            <a:r>
              <a:rPr lang="en-US" altLang="zh-CN" sz="1400"/>
              <a:t>其中就可能会会出现badcase。例如，这个模型就会将，某绿色植物plants.jpg，错误的识别为某种具体的花卉。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427605"/>
            <a:ext cx="10627360" cy="32524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项目总结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150" y="1569720"/>
            <a:ext cx="10515600" cy="774700"/>
          </a:xfrm>
        </p:spPr>
        <p:txBody>
          <a:bodyPr/>
          <a:p>
            <a:r>
              <a:rPr lang="en-US" altLang="zh-CN" sz="1400"/>
              <a:t>出现badcase的主要原因一般都是数据不充分，毕竟只用了15000个样本训练。</a:t>
            </a:r>
            <a:endParaRPr lang="en-US" altLang="zh-CN" sz="1400"/>
          </a:p>
          <a:p>
            <a:r>
              <a:rPr lang="en-US" altLang="zh-CN" sz="1400"/>
              <a:t>所以如果我们希望达到较好的训练效果，还是需要数量更多、覆盖更广的训练数据。</a:t>
            </a:r>
            <a:endParaRPr lang="en-US" altLang="zh-CN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5" y="2841625"/>
            <a:ext cx="2252345" cy="2929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/>
        </p:nvSpPr>
        <p:spPr>
          <a:xfrm>
            <a:off x="1716405" y="2673985"/>
            <a:ext cx="9536430" cy="1256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什么是</a:t>
            </a:r>
            <a:r>
              <a:rPr lang="en-US" altLang="zh-CN" sz="6000" b="1">
                <a:latin typeface="+mj-lt"/>
                <a:ea typeface="+mj-ea"/>
                <a:cs typeface="+mj-cs"/>
                <a:sym typeface="+mn-ea"/>
              </a:rPr>
              <a:t>VGG19</a:t>
            </a:r>
            <a:r>
              <a:rPr lang="zh-CN" altLang="en-US" sz="6000" b="1">
                <a:latin typeface="+mj-lt"/>
                <a:ea typeface="+mj-ea"/>
                <a:cs typeface="+mj-cs"/>
                <a:sym typeface="+mn-ea"/>
              </a:rPr>
              <a:t>卷积神经网络？</a:t>
            </a:r>
            <a:endParaRPr lang="zh-CN" altLang="en-US" sz="60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什么是深度学习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845" y="1888490"/>
            <a:ext cx="8301990" cy="459740"/>
          </a:xfrm>
        </p:spPr>
        <p:txBody>
          <a:bodyPr>
            <a:normAutofit/>
          </a:bodyPr>
          <a:p>
            <a:r>
              <a:rPr lang="zh-CN" altLang="en-US" sz="1400"/>
              <a:t>什么是深度学习呢？简单来说，就是学习并训练，包含很多层的神经网络模型，就是深度学习。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48230"/>
            <a:ext cx="5645150" cy="3569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深度学习的理解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15" y="1800860"/>
            <a:ext cx="6779895" cy="4043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几个深度学习的案例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" y="1870710"/>
            <a:ext cx="10227945" cy="42151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WZlZTNlMTBiZDAxNjgxZWUxNjBiMDRmOGY4YjQ4Mzc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4968</Words>
  <Application>WPS 演示</Application>
  <PresentationFormat>宽屏</PresentationFormat>
  <Paragraphs>266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深度学习项目实战</vt:lpstr>
      <vt:lpstr>星球项目实战</vt:lpstr>
      <vt:lpstr>VGG卷积神经网络和图像分类</vt:lpstr>
      <vt:lpstr>图像分类</vt:lpstr>
      <vt:lpstr>整体概述</vt:lpstr>
      <vt:lpstr>PowerPoint 演示文稿</vt:lpstr>
      <vt:lpstr>整体概述</vt:lpstr>
      <vt:lpstr>111</vt:lpstr>
      <vt:lpstr>111</vt:lpstr>
      <vt:lpstr>111</vt:lpstr>
      <vt:lpstr>111</vt:lpstr>
      <vt:lpstr>111</vt:lpstr>
      <vt:lpstr>111</vt:lpstr>
      <vt:lpstr>111</vt:lpstr>
      <vt:lpstr>111</vt:lpstr>
      <vt:lpstr>111</vt:lpstr>
      <vt:lpstr>111</vt:lpstr>
      <vt:lpstr>111</vt:lpstr>
      <vt:lpstr>111</vt:lpstr>
      <vt:lpstr>PowerPoint 演示文稿</vt:lpstr>
      <vt:lpstr>VGG19网络的使用方法</vt:lpstr>
      <vt:lpstr>模型下载</vt:lpstr>
      <vt:lpstr>使用测试</vt:lpstr>
      <vt:lpstr>分类类型</vt:lpstr>
      <vt:lpstr>读取类别</vt:lpstr>
      <vt:lpstr>结果输出</vt:lpstr>
      <vt:lpstr>从零构建VGG19</vt:lpstr>
      <vt:lpstr>VGG19模型的使用方法</vt:lpstr>
      <vt:lpstr>打印模型结构</vt:lpstr>
      <vt:lpstr>特别注意</vt:lpstr>
      <vt:lpstr>模型结构说明</vt:lpstr>
      <vt:lpstr>模型结构说明</vt:lpstr>
      <vt:lpstr>前向传播</vt:lpstr>
      <vt:lpstr>调用方式</vt:lpstr>
      <vt:lpstr>PowerPoint 演示文稿</vt:lpstr>
      <vt:lpstr>数据下载</vt:lpstr>
      <vt:lpstr>数据展示</vt:lpstr>
      <vt:lpstr>负样本</vt:lpstr>
      <vt:lpstr>负样本</vt:lpstr>
      <vt:lpstr>数据准备</vt:lpstr>
      <vt:lpstr>数据读取</vt:lpstr>
      <vt:lpstr>类别字典</vt:lpstr>
      <vt:lpstr>小批量数据读入</vt:lpstr>
      <vt:lpstr>PowerPoint 演示文稿</vt:lpstr>
      <vt:lpstr>微调训练</vt:lpstr>
      <vt:lpstr>线性层修改</vt:lpstr>
      <vt:lpstr>微调代码实现</vt:lpstr>
      <vt:lpstr>模型训练</vt:lpstr>
      <vt:lpstr>模型训练</vt:lpstr>
      <vt:lpstr>观察训练结果</vt:lpstr>
      <vt:lpstr>模型保存</vt:lpstr>
      <vt:lpstr>模型测试</vt:lpstr>
      <vt:lpstr>测试效果</vt:lpstr>
      <vt:lpstr>继续测试</vt:lpstr>
      <vt:lpstr>项目总结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小黑黑</cp:lastModifiedBy>
  <cp:revision>298</cp:revision>
  <dcterms:created xsi:type="dcterms:W3CDTF">2023-08-09T12:44:00Z</dcterms:created>
  <dcterms:modified xsi:type="dcterms:W3CDTF">2025-02-25T08:32:51Z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